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77" r:id="rId3"/>
    <p:sldId id="284" r:id="rId4"/>
    <p:sldId id="272" r:id="rId5"/>
    <p:sldId id="271" r:id="rId6"/>
    <p:sldId id="278" r:id="rId7"/>
    <p:sldId id="279" r:id="rId8"/>
    <p:sldId id="280" r:id="rId9"/>
    <p:sldId id="283" r:id="rId10"/>
    <p:sldId id="28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74BE"/>
    <a:srgbClr val="DF82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77"/>
  </p:normalViewPr>
  <p:slideViewPr>
    <p:cSldViewPr snapToGrid="0">
      <p:cViewPr varScale="1">
        <p:scale>
          <a:sx n="130" d="100"/>
          <a:sy n="130" d="100"/>
        </p:scale>
        <p:origin x="7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BB37-67E1-420F-B488-3DE93FA3DF1F}" type="datetimeFigureOut">
              <a:rPr lang="en-US" smtClean="0"/>
              <a:t>1/29/23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146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6382-B15D-466F-9E7D-0603461872B7}" type="datetimeFigureOut">
              <a:rPr lang="en-US" smtClean="0"/>
              <a:t>1/29/23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747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72AE-FC7B-40BA-8844-0693A2434617}" type="datetimeFigureOut">
              <a:rPr lang="en-US" smtClean="0"/>
              <a:t>1/29/23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75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EC8D-9508-4A2C-8FBC-4C089BA52EE5}" type="datetimeFigureOut">
              <a:rPr lang="en-US" smtClean="0"/>
              <a:t>1/29/23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724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1C89-C29A-4D79-B5A1-1F424905E9A1}" type="datetimeFigureOut">
              <a:rPr lang="en-US" smtClean="0"/>
              <a:t>1/29/23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516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C248-0691-4AB1-BB8B-882D656FF160}" type="datetimeFigureOut">
              <a:rPr lang="en-US" smtClean="0"/>
              <a:t>1/29/23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537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EAB5F-78EB-45CA-9E26-D1BAA0AA6EEC}" type="datetimeFigureOut">
              <a:rPr lang="en-US" smtClean="0"/>
              <a:t>1/29/23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59057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2E06-21B3-4A3D-A6C8-F0DFEB8AB04D}" type="datetimeFigureOut">
              <a:rPr lang="en-US" smtClean="0"/>
              <a:t>1/29/23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654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7CC01-41FD-4607-B8B1-976991065B2D}" type="datetimeFigureOut">
              <a:rPr lang="en-US" smtClean="0"/>
              <a:t>1/29/23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490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40A7-C153-476A-BA27-5BE657EA7C21}" type="datetimeFigureOut">
              <a:rPr lang="en-US" smtClean="0"/>
              <a:t>1/29/23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580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C86C2EC-F3EA-4AFE-88D7-51A6BBFDBA8B}" type="datetimeFigureOut">
              <a:rPr lang="en-US" smtClean="0"/>
              <a:t>1/29/23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70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F2EAB5F-78EB-45CA-9E26-D1BAA0AA6EEC}" type="datetimeFigureOut">
              <a:rPr lang="en-US" smtClean="0"/>
              <a:t>1/29/23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428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286000"/>
            <a:ext cx="8991600" cy="1828800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Amy T. Arden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483290"/>
            <a:ext cx="6801612" cy="1329208"/>
          </a:xfrm>
        </p:spPr>
        <p:txBody>
          <a:bodyPr>
            <a:norm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PORTFOLIO</a:t>
            </a:r>
          </a:p>
        </p:txBody>
      </p:sp>
    </p:spTree>
    <p:extLst>
      <p:ext uri="{BB962C8B-B14F-4D97-AF65-F5344CB8AC3E}">
        <p14:creationId xmlns:p14="http://schemas.microsoft.com/office/powerpoint/2010/main" val="15871059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E048EC3-89B0-5153-13AC-7123F159D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75" y="119125"/>
            <a:ext cx="6149150" cy="661974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8DAC285-3207-7641-B8F2-5364BE8463FB}"/>
              </a:ext>
            </a:extLst>
          </p:cNvPr>
          <p:cNvSpPr/>
          <p:nvPr/>
        </p:nvSpPr>
        <p:spPr>
          <a:xfrm>
            <a:off x="0" y="0"/>
            <a:ext cx="288036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D8C132D-1ACC-212C-BCE3-C0288BB12F5F}"/>
              </a:ext>
            </a:extLst>
          </p:cNvPr>
          <p:cNvSpPr txBox="1">
            <a:spLocks/>
          </p:cNvSpPr>
          <p:nvPr/>
        </p:nvSpPr>
        <p:spPr>
          <a:xfrm>
            <a:off x="137803" y="248813"/>
            <a:ext cx="2647437" cy="15314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wrap="square" lIns="274320" tIns="182880" rIns="274320" bIns="182880" rtlCol="0" anchorCtr="1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</a:rPr>
              <a:t>MID-FIDELITY WIREFRAME: SELECTIONS TABLE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192CC0AA-CD33-2DE3-2CC7-5221A43FF74D}"/>
              </a:ext>
            </a:extLst>
          </p:cNvPr>
          <p:cNvSpPr txBox="1">
            <a:spLocks/>
          </p:cNvSpPr>
          <p:nvPr/>
        </p:nvSpPr>
        <p:spPr>
          <a:xfrm>
            <a:off x="137803" y="2029082"/>
            <a:ext cx="2552845" cy="3415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Narrowing applications is a major task in selecting potential funding recipients</a:t>
            </a:r>
          </a:p>
          <a:p>
            <a:pPr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The Selections Table supports robust ways to filter and sort applications for a particular announcement</a:t>
            </a:r>
          </a:p>
        </p:txBody>
      </p:sp>
    </p:spTree>
    <p:extLst>
      <p:ext uri="{BB962C8B-B14F-4D97-AF65-F5344CB8AC3E}">
        <p14:creationId xmlns:p14="http://schemas.microsoft.com/office/powerpoint/2010/main" val="2590476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543" y="311485"/>
            <a:ext cx="10351839" cy="714352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COLLEAGUES SAY…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21543" y="4599530"/>
            <a:ext cx="9981094" cy="1589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Avenir Book" panose="02000503020000020003" pitchFamily="2" charset="0"/>
              </a:rPr>
              <a:t>“Amy was one of those people you kept hearing about; clients loved her and there was always an incredibly positive ‘buzz’ around her and her work.”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>
                <a:solidFill>
                  <a:schemeClr val="tx1"/>
                </a:solidFill>
                <a:latin typeface="Avenir Book" panose="02000503020000020003" pitchFamily="2" charset="0"/>
              </a:rPr>
              <a:t>~ Jeff Pass, Digital Strategist, Booz Allen Hamilton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6859920-ECFE-2344-A16F-94B27CFBB083}"/>
              </a:ext>
            </a:extLst>
          </p:cNvPr>
          <p:cNvSpPr txBox="1">
            <a:spLocks/>
          </p:cNvSpPr>
          <p:nvPr/>
        </p:nvSpPr>
        <p:spPr>
          <a:xfrm>
            <a:off x="721543" y="1430123"/>
            <a:ext cx="9981094" cy="1589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Avenir Book" panose="02000503020000020003" pitchFamily="2" charset="0"/>
              </a:rPr>
              <a:t>“Incredibly talented and thoughtful.”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>
                <a:solidFill>
                  <a:schemeClr val="tx1"/>
                </a:solidFill>
                <a:latin typeface="Avenir Book" panose="02000503020000020003" pitchFamily="2" charset="0"/>
              </a:rPr>
              <a:t>~ Todd Kelly, Director of UX Design, Dick’s Sporting Goods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E2B767F-E945-9842-8BF2-1BFFE041DFE3}"/>
              </a:ext>
            </a:extLst>
          </p:cNvPr>
          <p:cNvSpPr txBox="1">
            <a:spLocks/>
          </p:cNvSpPr>
          <p:nvPr/>
        </p:nvSpPr>
        <p:spPr>
          <a:xfrm>
            <a:off x="721543" y="2686649"/>
            <a:ext cx="9981094" cy="1589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Avenir Book" panose="02000503020000020003" pitchFamily="2" charset="0"/>
              </a:rPr>
              <a:t>“Amy is the type of person who will come to you with a problem only after she has identified at least one potential solution. She works well with clients, even difficult ones, and comes with her A-game to any initiative she is involved with.”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>
                <a:solidFill>
                  <a:schemeClr val="tx1"/>
                </a:solidFill>
                <a:latin typeface="Avenir Book" panose="02000503020000020003" pitchFamily="2" charset="0"/>
              </a:rPr>
              <a:t>~ Kevin McDermott, Content Strategy Lead, Booz Allen Hamilton</a:t>
            </a:r>
          </a:p>
        </p:txBody>
      </p:sp>
    </p:spTree>
    <p:extLst>
      <p:ext uri="{BB962C8B-B14F-4D97-AF65-F5344CB8AC3E}">
        <p14:creationId xmlns:p14="http://schemas.microsoft.com/office/powerpoint/2010/main" val="884713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sz="1100" dirty="0"/>
              <a:t>PROFESSIONAL SNAPSHOT</a:t>
            </a:r>
            <a:br>
              <a:rPr lang="en-US" sz="1100" dirty="0"/>
            </a:br>
            <a:br>
              <a:rPr lang="en-US" sz="1100" dirty="0"/>
            </a:br>
            <a:r>
              <a:rPr lang="en-US" sz="1100" i="1" dirty="0">
                <a:latin typeface="Avenir Book" panose="02000503020000020003" pitchFamily="2" charset="0"/>
              </a:rPr>
              <a:t>fearless digital </a:t>
            </a:r>
            <a:r>
              <a:rPr lang="en-US" sz="1100" b="0" i="1" dirty="0">
                <a:latin typeface="Avenir Book" panose="02000503020000020003" pitchFamily="2" charset="0"/>
              </a:rPr>
              <a:t>strategist passionate about Using DESIGN TO MAKE LIFE BETTER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6244" y="2008763"/>
            <a:ext cx="8779512" cy="3457971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404040"/>
                </a:solidFill>
                <a:latin typeface="Avenir Book" panose="02000503020000020003" pitchFamily="2" charset="0"/>
              </a:rPr>
              <a:t>Extensive experience taking complex requirements and developing scalable, human-centered solutions for public and private sector organizations.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404040"/>
                </a:solidFill>
                <a:latin typeface="Avenir Book" panose="02000503020000020003" pitchFamily="2" charset="0"/>
              </a:rPr>
              <a:t>Strong advocate for service design and successfully navigating the needs of business operations, associates, and customers.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404040"/>
                </a:solidFill>
                <a:latin typeface="Avenir Book" panose="02000503020000020003" pitchFamily="2" charset="0"/>
              </a:rPr>
              <a:t>Past projects include: 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404040"/>
                </a:solidFill>
                <a:latin typeface="Avenir Book" panose="02000503020000020003" pitchFamily="2" charset="0"/>
              </a:rPr>
              <a:t>Leading UX design for greenfield application development at a Fortune 500 retailer, resulting in 40% reduction in interaction costs and estimated $8M in cost savings.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404040"/>
                </a:solidFill>
                <a:latin typeface="Avenir Book" panose="02000503020000020003" pitchFamily="2" charset="0"/>
              </a:rPr>
              <a:t>Developing service blueprints and a new digital lead capture process at another Fortune 500 retailer with a conversion rate 124.4% higher than competing variant, enabling increased sales.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404040"/>
                </a:solidFill>
                <a:latin typeface="Avenir Book" panose="02000503020000020003" pitchFamily="2" charset="0"/>
              </a:rPr>
              <a:t>Applying design thinking methodology at a federal agency to improve the user experience on a platform supporting innovative research on renewable energy (see Work Sample).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endParaRPr lang="en-US" dirty="0">
              <a:solidFill>
                <a:srgbClr val="404040"/>
              </a:solidFill>
              <a:latin typeface="Avenir Book" panose="02000503020000020003" pitchFamily="2" charset="0"/>
            </a:endParaRP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endParaRPr lang="en-US" dirty="0">
              <a:solidFill>
                <a:srgbClr val="404040"/>
              </a:solidFill>
              <a:latin typeface="Avenir Book" panose="02000503020000020003" pitchFamily="2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rgbClr val="404040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126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212E7-B807-FA65-20D1-63ACC7BB8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SAMPLE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603FB3-8588-F3DD-7108-E588D3AD40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79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23530FE0-C542-45A1-BCD8-935787009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24625" y="640080"/>
            <a:ext cx="8924024" cy="5200996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1817" y="825096"/>
            <a:ext cx="8549640" cy="48309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49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799" y="1586484"/>
            <a:ext cx="3685032" cy="3685032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2300" dirty="0">
                <a:solidFill>
                  <a:srgbClr val="FFFFFF"/>
                </a:solidFill>
              </a:rPr>
              <a:t>PROJECT BRIEF: ENTERPRISE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099" y="1283546"/>
            <a:ext cx="5715917" cy="39140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404040"/>
                </a:solidFill>
                <a:latin typeface="Avenir Book" panose="02000503020000020003" pitchFamily="2" charset="0"/>
              </a:rPr>
              <a:t>Industry: </a:t>
            </a:r>
            <a:r>
              <a:rPr lang="en-US" dirty="0">
                <a:solidFill>
                  <a:srgbClr val="404040"/>
                </a:solidFill>
                <a:latin typeface="Avenir Book" panose="02000503020000020003" pitchFamily="2" charset="0"/>
              </a:rPr>
              <a:t>Federal Agency</a:t>
            </a:r>
          </a:p>
          <a:p>
            <a:pPr marL="0" indent="0">
              <a:buNone/>
            </a:pPr>
            <a:r>
              <a:rPr lang="en-US" b="1" dirty="0">
                <a:solidFill>
                  <a:srgbClr val="404040"/>
                </a:solidFill>
                <a:latin typeface="Avenir Book" panose="02000503020000020003" pitchFamily="2" charset="0"/>
              </a:rPr>
              <a:t>Problem Overview</a:t>
            </a:r>
            <a:r>
              <a:rPr lang="en-US" dirty="0">
                <a:solidFill>
                  <a:srgbClr val="404040"/>
                </a:solidFill>
                <a:latin typeface="Avenir Book" panose="02000503020000020003" pitchFamily="2" charset="0"/>
              </a:rPr>
              <a:t>: How can a legacy system be gradually updated while still retaining essential functionality?</a:t>
            </a:r>
          </a:p>
          <a:p>
            <a:pPr marL="0" indent="0">
              <a:buNone/>
            </a:pPr>
            <a:endParaRPr lang="en-US" dirty="0">
              <a:solidFill>
                <a:srgbClr val="404040"/>
              </a:solidFill>
              <a:latin typeface="Avenir Book" panose="02000503020000020003" pitchFamily="2" charset="0"/>
            </a:endParaRPr>
          </a:p>
          <a:p>
            <a:pPr marL="0" indent="0">
              <a:buNone/>
            </a:pPr>
            <a:r>
              <a:rPr lang="en-US" u="sng" dirty="0">
                <a:solidFill>
                  <a:srgbClr val="404040"/>
                </a:solidFill>
                <a:latin typeface="Avenir Book" panose="02000503020000020003" pitchFamily="2" charset="0"/>
              </a:rPr>
              <a:t>Current State:</a:t>
            </a:r>
          </a:p>
          <a:p>
            <a:r>
              <a:rPr lang="en-US" dirty="0">
                <a:solidFill>
                  <a:srgbClr val="404040"/>
                </a:solidFill>
                <a:latin typeface="Avenir Book" panose="02000503020000020003" pitchFamily="2" charset="0"/>
              </a:rPr>
              <a:t>Aging and siloed applications </a:t>
            </a:r>
          </a:p>
          <a:p>
            <a:r>
              <a:rPr lang="en-US" dirty="0">
                <a:solidFill>
                  <a:srgbClr val="404040"/>
                </a:solidFill>
                <a:latin typeface="Avenir Book" panose="02000503020000020003" pitchFamily="2" charset="0"/>
              </a:rPr>
              <a:t>Focus on functionality rather than usability</a:t>
            </a:r>
          </a:p>
          <a:p>
            <a:r>
              <a:rPr lang="en-US" dirty="0">
                <a:solidFill>
                  <a:srgbClr val="404040"/>
                </a:solidFill>
                <a:latin typeface="Avenir Book" panose="02000503020000020003" pitchFamily="2" charset="0"/>
              </a:rPr>
              <a:t>Limited insight into current user needs, expectations, and sentiment</a:t>
            </a:r>
          </a:p>
        </p:txBody>
      </p:sp>
    </p:spTree>
    <p:extLst>
      <p:ext uri="{BB962C8B-B14F-4D97-AF65-F5344CB8AC3E}">
        <p14:creationId xmlns:p14="http://schemas.microsoft.com/office/powerpoint/2010/main" val="3631117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2300" dirty="0">
                <a:solidFill>
                  <a:srgbClr val="FFFFFF"/>
                </a:solidFill>
              </a:rPr>
              <a:t>UX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2805" y="1129211"/>
            <a:ext cx="6547786" cy="4599577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700" dirty="0">
                <a:latin typeface="Avenir Book" panose="02000503020000020003" pitchFamily="2" charset="0"/>
              </a:rPr>
              <a:t>For this complex project I used the following approach: </a:t>
            </a:r>
          </a:p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1700" dirty="0">
                <a:latin typeface="Avenir Book" panose="02000503020000020003" pitchFamily="2" charset="0"/>
              </a:rPr>
              <a:t>Conducted heuristic reviews of key task flows within legacy systems</a:t>
            </a:r>
          </a:p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1700" dirty="0">
                <a:latin typeface="Avenir Book" panose="02000503020000020003" pitchFamily="2" charset="0"/>
              </a:rPr>
              <a:t>Identified primary user groups and developed relevant personas</a:t>
            </a:r>
          </a:p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1700" dirty="0">
                <a:latin typeface="Avenir Book" panose="02000503020000020003" pitchFamily="2" charset="0"/>
              </a:rPr>
              <a:t>Conducted usability testing on concepts and prototypes; integrated feedback into UX design</a:t>
            </a:r>
          </a:p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1700" dirty="0">
                <a:latin typeface="Avenir Book" panose="02000503020000020003" pitchFamily="2" charset="0"/>
              </a:rPr>
              <a:t>Collaborated with stakeholders to prioritize “must have” capabilities; aligned UX cadence to project roadmap</a:t>
            </a:r>
          </a:p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1700" dirty="0">
                <a:latin typeface="Avenir Book" panose="02000503020000020003" pitchFamily="2" charset="0"/>
              </a:rPr>
              <a:t>Developed high-fidelity interactive prototypes to show future-state functionality </a:t>
            </a:r>
          </a:p>
          <a:p>
            <a:pPr marL="0" indent="0">
              <a:lnSpc>
                <a:spcPct val="90000"/>
              </a:lnSpc>
              <a:buNone/>
            </a:pPr>
            <a:endParaRPr lang="en-US" sz="17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448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E7257-5FC8-C2C3-F800-0890A02C1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38391"/>
            <a:ext cx="7729728" cy="839056"/>
          </a:xfrm>
        </p:spPr>
        <p:txBody>
          <a:bodyPr/>
          <a:lstStyle/>
          <a:p>
            <a:r>
              <a:rPr lang="en-US" dirty="0"/>
              <a:t>PRIMARY PERSONAS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3A7DB-ED32-0C93-8907-ED1798986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60" y="5239542"/>
            <a:ext cx="11960279" cy="1010945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application supports a competitive federal funding opportunities and serves internal and external users</a:t>
            </a:r>
          </a:p>
          <a:p>
            <a:r>
              <a:rPr lang="en-US" dirty="0">
                <a:solidFill>
                  <a:schemeClr val="bg1"/>
                </a:solidFill>
              </a:rPr>
              <a:t>Personas represent the unique needs of various internal users, the primary audience for this federal application</a:t>
            </a:r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E6AFE3DA-BCDC-6C3D-6F65-2DAA3316A6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1" t="14225" r="1295" b="4741"/>
          <a:stretch/>
        </p:blipFill>
        <p:spPr>
          <a:xfrm>
            <a:off x="115860" y="1327759"/>
            <a:ext cx="11960279" cy="362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91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E7257-5FC8-C2C3-F800-0890A02C1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38391"/>
            <a:ext cx="7729728" cy="839056"/>
          </a:xfrm>
        </p:spPr>
        <p:txBody>
          <a:bodyPr/>
          <a:lstStyle/>
          <a:p>
            <a:r>
              <a:rPr lang="en-US" dirty="0"/>
              <a:t>TASK HIERARCHY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3A7DB-ED32-0C93-8907-ED1798986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60" y="5508664"/>
            <a:ext cx="11960279" cy="1010945"/>
          </a:xfrm>
          <a:solidFill>
            <a:schemeClr val="accent4">
              <a:lumMod val="5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Task hierarchy showing primary and secondary tasks within the intended end-to-end process, as well as how tasks are currently being accomplished</a:t>
            </a:r>
          </a:p>
          <a:p>
            <a:r>
              <a:rPr lang="en-US" dirty="0">
                <a:solidFill>
                  <a:schemeClr val="bg1"/>
                </a:solidFill>
              </a:rPr>
              <a:t>Task hierarchy also maps to application features representing must-have functionality</a:t>
            </a:r>
          </a:p>
        </p:txBody>
      </p:sp>
      <p:pic>
        <p:nvPicPr>
          <p:cNvPr id="6" name="Picture 5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A2C3C3A4-0F7B-C845-9430-6B5A4460F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96" y="1255245"/>
            <a:ext cx="11347607" cy="40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50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E7257-5FC8-C2C3-F800-0890A02C1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38391"/>
            <a:ext cx="7729728" cy="839056"/>
          </a:xfrm>
        </p:spPr>
        <p:txBody>
          <a:bodyPr/>
          <a:lstStyle/>
          <a:p>
            <a:r>
              <a:rPr lang="en-US" dirty="0"/>
              <a:t>TASK HIERARCHY (DETAIL)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3A7DB-ED32-0C93-8907-ED1798986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60" y="5508664"/>
            <a:ext cx="11960279" cy="1010945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Detailed view of action requiring multiple </a:t>
            </a:r>
            <a:r>
              <a:rPr lang="en-US" dirty="0" err="1">
                <a:solidFill>
                  <a:schemeClr val="bg1"/>
                </a:solidFill>
              </a:rPr>
              <a:t>substeps</a:t>
            </a:r>
            <a:r>
              <a:rPr lang="en-US" dirty="0">
                <a:solidFill>
                  <a:schemeClr val="bg1"/>
                </a:solidFill>
              </a:rPr>
              <a:t>, and the related tasks and subtasks</a:t>
            </a:r>
          </a:p>
          <a:p>
            <a:r>
              <a:rPr lang="en-US" dirty="0">
                <a:solidFill>
                  <a:schemeClr val="bg1"/>
                </a:solidFill>
              </a:rPr>
              <a:t>Task hierarchy indicates if actions are completed within application, in a different application, or offline</a:t>
            </a: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CB0DBC2C-35B9-169B-0CE4-3F3FEE7451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1" t="3083" r="871" b="3861"/>
          <a:stretch/>
        </p:blipFill>
        <p:spPr>
          <a:xfrm>
            <a:off x="104856" y="1870842"/>
            <a:ext cx="11971283" cy="253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222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8DAC285-3207-7641-B8F2-5364BE8463FB}"/>
              </a:ext>
            </a:extLst>
          </p:cNvPr>
          <p:cNvSpPr/>
          <p:nvPr/>
        </p:nvSpPr>
        <p:spPr>
          <a:xfrm>
            <a:off x="0" y="-1"/>
            <a:ext cx="287983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D8C132D-1ACC-212C-BCE3-C0288BB12F5F}"/>
              </a:ext>
            </a:extLst>
          </p:cNvPr>
          <p:cNvSpPr txBox="1">
            <a:spLocks/>
          </p:cNvSpPr>
          <p:nvPr/>
        </p:nvSpPr>
        <p:spPr>
          <a:xfrm>
            <a:off x="137803" y="738774"/>
            <a:ext cx="2668460" cy="11450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wrap="square" lIns="274320" tIns="182880" rIns="274320" bIns="182880" rtlCol="0" anchorCtr="1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</a:rPr>
              <a:t>MID-FIDELITY WIREFRAME: LANDING PAGE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192CC0AA-CD33-2DE3-2CC7-5221A43FF74D}"/>
              </a:ext>
            </a:extLst>
          </p:cNvPr>
          <p:cNvSpPr txBox="1">
            <a:spLocks/>
          </p:cNvSpPr>
          <p:nvPr/>
        </p:nvSpPr>
        <p:spPr>
          <a:xfrm>
            <a:off x="137803" y="2081290"/>
            <a:ext cx="2742031" cy="3415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</a:pPr>
            <a:r>
              <a:rPr lang="en-US" sz="1600" dirty="0">
                <a:solidFill>
                  <a:schemeClr val="bg1"/>
                </a:solidFill>
              </a:rPr>
              <a:t>Page displays current funding opportunity announcements in a searchable table</a:t>
            </a:r>
          </a:p>
          <a:p>
            <a:pPr>
              <a:buClr>
                <a:schemeClr val="bg1"/>
              </a:buClr>
            </a:pP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2" name="Content Placeholder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20C30C76-914C-F149-50CD-E5EF4A388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012" y="700208"/>
            <a:ext cx="9110185" cy="483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95889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{A7897D2A-671B-5F45-BCAC-97644C5E088F}tf10001120</Template>
  <TotalTime>267</TotalTime>
  <Words>538</Words>
  <Application>Microsoft Macintosh PowerPoint</Application>
  <PresentationFormat>Widescreen</PresentationFormat>
  <Paragraphs>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Avenir Book</vt:lpstr>
      <vt:lpstr>Courier New</vt:lpstr>
      <vt:lpstr>Gill Sans MT</vt:lpstr>
      <vt:lpstr>Parcel</vt:lpstr>
      <vt:lpstr>Amy T. Arden</vt:lpstr>
      <vt:lpstr>PROFESSIONAL SNAPSHOT  fearless digital strategist passionate about Using DESIGN TO MAKE LIFE BETTER</vt:lpstr>
      <vt:lpstr>WORK SAMPLE</vt:lpstr>
      <vt:lpstr>PROJECT BRIEF: ENTERPRISE APPLICATION</vt:lpstr>
      <vt:lpstr>UX APPROACH</vt:lpstr>
      <vt:lpstr>PRIMARY PERSONAS</vt:lpstr>
      <vt:lpstr>TASK HIERARCHY</vt:lpstr>
      <vt:lpstr>TASK HIERARCHY (DETAIL)</vt:lpstr>
      <vt:lpstr>PowerPoint Presentation</vt:lpstr>
      <vt:lpstr>PowerPoint Presentation</vt:lpstr>
      <vt:lpstr>COLLEAGUES SAY…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Amy T. Arden</dc:title>
  <dc:creator>Amy Arden</dc:creator>
  <cp:lastModifiedBy>Amy Arden</cp:lastModifiedBy>
  <cp:revision>8</cp:revision>
  <dcterms:created xsi:type="dcterms:W3CDTF">2021-04-26T18:53:59Z</dcterms:created>
  <dcterms:modified xsi:type="dcterms:W3CDTF">2023-01-29T16:05:21Z</dcterms:modified>
</cp:coreProperties>
</file>